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3"/>
    <p:sldId id="259" r:id="rId4"/>
    <p:sldId id="264" r:id="rId5"/>
  </p:sldIdLst>
  <p:sldSz cx="6858000" cy="990346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9" userDrawn="1">
          <p15:clr>
            <a:srgbClr val="A4A3A4"/>
          </p15:clr>
        </p15:guide>
        <p15:guide id="2" pos="21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3119"/>
        <p:guide pos="219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476" y="1143000"/>
            <a:ext cx="213704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74335" y="1320480"/>
            <a:ext cx="5512128" cy="371190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74335" y="5141554"/>
            <a:ext cx="5512128" cy="212628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42230" y="1117729"/>
            <a:ext cx="6172287" cy="791768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74335" y="3462361"/>
            <a:ext cx="5512128" cy="159601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74335" y="5141554"/>
            <a:ext cx="5512128" cy="727824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30" y="878587"/>
            <a:ext cx="6170262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42230" y="2152278"/>
            <a:ext cx="6170262" cy="687273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19841" y="5557453"/>
            <a:ext cx="4370012" cy="110733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119841" y="6664785"/>
            <a:ext cx="4370012" cy="125289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30" y="878587"/>
            <a:ext cx="6170262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42230" y="2167875"/>
            <a:ext cx="2911991" cy="685713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606576" y="2167875"/>
            <a:ext cx="2911991" cy="685713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30" y="878587"/>
            <a:ext cx="6170262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42230" y="2027509"/>
            <a:ext cx="3005143" cy="597855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42230" y="2677351"/>
            <a:ext cx="3005143" cy="63476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507659" y="2027509"/>
            <a:ext cx="3005143" cy="59785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507659" y="2677351"/>
            <a:ext cx="3005143" cy="63476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30" y="878587"/>
            <a:ext cx="6170262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42230" y="2245856"/>
            <a:ext cx="2943647" cy="665438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572151" y="2245856"/>
            <a:ext cx="2940342" cy="665438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5757156" y="1320480"/>
            <a:ext cx="587258" cy="726264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14357" y="1320480"/>
            <a:ext cx="5157748" cy="726264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42230" y="878587"/>
            <a:ext cx="6170262" cy="101895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42230" y="2152278"/>
            <a:ext cx="6170262" cy="687273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344255" y="9118590"/>
            <a:ext cx="1518771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315283" y="9118590"/>
            <a:ext cx="2227532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4993721" y="9118590"/>
            <a:ext cx="1518771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7180" y="606425"/>
            <a:ext cx="4104005" cy="415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latin typeface="PingFang SC Semibold" panose="020B0400000000000000" charset="-122"/>
                <a:ea typeface="PingFang SC Semibold" panose="020B0400000000000000" charset="-122"/>
              </a:rPr>
              <a:t>Inverter Compatibility List</a:t>
            </a:r>
            <a:endParaRPr lang="en-US" altLang="zh-CN" sz="2400" b="1">
              <a:latin typeface="PingFang SC Semibold" panose="020B0400000000000000" charset="-122"/>
              <a:ea typeface="PingFang SC Semibold" panose="020B0400000000000000" charset="-122"/>
            </a:endParaRPr>
          </a:p>
        </p:txBody>
      </p:sp>
      <p:pic>
        <p:nvPicPr>
          <p:cNvPr id="7" name="图片 6" descr="Logo (bruce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6335" y="506730"/>
            <a:ext cx="1603375" cy="642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7180" y="1225550"/>
            <a:ext cx="6059805" cy="1044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>
                <a:latin typeface="PingFang SC" panose="020B0400000000000000" charset="-122"/>
                <a:ea typeface="PingFang SC" panose="020B0400000000000000" charset="-122"/>
              </a:rPr>
              <a:t>This document applies to all WeVolt Inverters, including three-phase, standard single-phase and split phase inverters.</a:t>
            </a:r>
            <a:endParaRPr lang="en-US" altLang="zh-CN" sz="1200">
              <a:latin typeface="PingFang SC" panose="020B0400000000000000" charset="-122"/>
              <a:ea typeface="PingFang SC" panose="020B0400000000000000" charset="-122"/>
            </a:endParaRPr>
          </a:p>
          <a:p>
            <a:endParaRPr lang="en-US" altLang="zh-CN" sz="1200">
              <a:latin typeface="PingFang SC" panose="020B0400000000000000" charset="-122"/>
              <a:ea typeface="PingFang SC" panose="020B0400000000000000" charset="-122"/>
            </a:endParaRPr>
          </a:p>
          <a:p>
            <a:r>
              <a:rPr lang="en-US" altLang="zh-CN" sz="1200">
                <a:latin typeface="PingFang SC" panose="020B0400000000000000" charset="-122"/>
                <a:ea typeface="PingFang SC" panose="020B0400000000000000" charset="-122"/>
              </a:rPr>
              <a:t>WeVolt off-grid inverters support Pylontech RS485 low-voltage V3.5 communication and are compatible with most Mainstream Batteries.</a:t>
            </a:r>
            <a:endParaRPr lang="en-US" altLang="zh-CN" sz="1200">
              <a:latin typeface="PingFang SC" panose="020B0400000000000000" charset="-122"/>
              <a:ea typeface="PingFang SC" panose="020B04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97180" y="7327265"/>
            <a:ext cx="5857875" cy="1776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 b="1">
                <a:latin typeface="PingFang SC Semibold" panose="020B0400000000000000" charset="-122"/>
                <a:ea typeface="PingFang SC Semibold" panose="020B0400000000000000" charset="-122"/>
              </a:rPr>
              <a:t>Note: </a:t>
            </a:r>
            <a:endParaRPr lang="en-US" altLang="zh-CN" sz="1200" b="1">
              <a:latin typeface="PingFang SC Semibold" panose="020B0400000000000000" charset="-122"/>
              <a:ea typeface="PingFang SC Semibold" panose="020B0400000000000000" charset="-122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en-US" altLang="zh-CN" sz="1200">
                <a:latin typeface="PingFang SC" panose="020B0400000000000000" charset="-122"/>
                <a:ea typeface="PingFang SC" panose="020B0400000000000000" charset="-122"/>
              </a:rPr>
              <a:t>Please input inverter setup number to lithium mode for corresponding battery.</a:t>
            </a:r>
            <a:endParaRPr lang="en-US" altLang="zh-CN" sz="1200">
              <a:latin typeface="PingFang SC" panose="020B0400000000000000" charset="-122"/>
              <a:ea typeface="PingFang SC" panose="020B0400000000000000" charset="-122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en-US" altLang="zh-CN" sz="1200">
                <a:latin typeface="PingFang SC" panose="020B0400000000000000" charset="-122"/>
                <a:ea typeface="PingFang SC" panose="020B0400000000000000" charset="-122"/>
              </a:rPr>
              <a:t>Please connect inverter to battery prior to inverter setup.</a:t>
            </a:r>
            <a:endParaRPr lang="en-US" altLang="zh-CN" sz="1200">
              <a:latin typeface="PingFang SC" panose="020B0400000000000000" charset="-122"/>
              <a:ea typeface="PingFang SC" panose="020B0400000000000000" charset="-122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en-US" altLang="zh-CN" sz="1200">
                <a:latin typeface="PingFang SC" panose="020B0400000000000000" charset="-122"/>
                <a:ea typeface="PingFang SC" panose="020B0400000000000000" charset="-122"/>
              </a:rPr>
              <a:t>If your battery brand or version is not listed, please contact us to confirm compatibility. </a:t>
            </a:r>
            <a:endParaRPr lang="en-US" altLang="zh-CN" sz="1200">
              <a:latin typeface="PingFang SC" panose="020B0400000000000000" charset="-122"/>
              <a:ea typeface="PingFang SC" panose="020B0400000000000000" charset="-122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endParaRPr lang="en-US" altLang="zh-CN" sz="1200">
              <a:latin typeface="PingFang SC" panose="020B0400000000000000" charset="-122"/>
              <a:ea typeface="PingFang SC" panose="020B0400000000000000" charset="-122"/>
            </a:endParaRPr>
          </a:p>
          <a:p>
            <a:endParaRPr lang="en-US" altLang="zh-CN" sz="1200">
              <a:latin typeface="PingFang SC" panose="020B0400000000000000" charset="-122"/>
              <a:ea typeface="PingFang SC" panose="020B0400000000000000" charset="-122"/>
            </a:endParaRPr>
          </a:p>
          <a:p>
            <a:r>
              <a:rPr lang="en-US" altLang="zh-CN" sz="1200" b="1">
                <a:latin typeface="PingFang SC Semibold" panose="020B0400000000000000" charset="-122"/>
                <a:ea typeface="PingFang SC Semibold" panose="020B0400000000000000" charset="-122"/>
              </a:rPr>
              <a:t>Last Update: </a:t>
            </a:r>
            <a:endParaRPr lang="en-US" altLang="zh-CN" sz="1200" b="1">
              <a:latin typeface="PingFang SC Semibold" panose="020B0400000000000000" charset="-122"/>
              <a:ea typeface="PingFang SC Semibold" panose="020B0400000000000000" charset="-122"/>
            </a:endParaRPr>
          </a:p>
          <a:p>
            <a:r>
              <a:rPr lang="en-US" altLang="zh-CN" sz="1200">
                <a:latin typeface="PingFang SC" panose="020B0400000000000000" charset="-122"/>
                <a:ea typeface="PingFang SC" panose="020B0400000000000000" charset="-122"/>
              </a:rPr>
              <a:t>2026/03/06</a:t>
            </a:r>
            <a:endParaRPr lang="en-US" altLang="zh-CN" sz="1200">
              <a:latin typeface="PingFang SC" panose="020B0400000000000000" charset="-122"/>
              <a:ea typeface="PingFang SC" panose="020B0400000000000000" charset="-122"/>
            </a:endParaRPr>
          </a:p>
          <a:p>
            <a:endParaRPr lang="en-US" altLang="zh-CN" sz="1200">
              <a:latin typeface="PingFang SC" panose="020B0400000000000000" charset="-122"/>
              <a:ea typeface="PingFang SC" panose="020B0400000000000000" charset="-122"/>
            </a:endParaRPr>
          </a:p>
          <a:p>
            <a:r>
              <a:rPr lang="en-US" altLang="zh-CN" sz="1200" b="1">
                <a:latin typeface="PingFang SC Semibold" panose="020B0400000000000000" charset="-122"/>
                <a:ea typeface="PingFang SC Semibold" panose="020B0400000000000000" charset="-122"/>
              </a:rPr>
              <a:t>Customer Support:</a:t>
            </a:r>
            <a:endParaRPr lang="en-US" altLang="zh-CN" sz="1200" b="1">
              <a:latin typeface="PingFang SC Semibold" panose="020B0400000000000000" charset="-122"/>
              <a:ea typeface="PingFang SC Semibold" panose="020B0400000000000000" charset="-122"/>
            </a:endParaRPr>
          </a:p>
          <a:p>
            <a:r>
              <a:rPr lang="en-US" altLang="zh-CN" sz="1200">
                <a:latin typeface="PingFang SC" panose="020B0400000000000000" charset="-122"/>
                <a:ea typeface="PingFang SC" panose="020B0400000000000000" charset="-122"/>
              </a:rPr>
              <a:t>Support@wevolt.global</a:t>
            </a:r>
            <a:endParaRPr lang="en-US" altLang="zh-CN" sz="1200">
              <a:latin typeface="PingFang SC" panose="020B0400000000000000" charset="-122"/>
              <a:ea typeface="PingFang SC" panose="020B0400000000000000" charset="-122"/>
            </a:endParaRPr>
          </a:p>
        </p:txBody>
      </p:sp>
      <p:pic>
        <p:nvPicPr>
          <p:cNvPr id="2" name="图片 1" descr="WechatIMG248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2530"/>
            <a:ext cx="6858000" cy="4572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7180" y="606425"/>
            <a:ext cx="4104005" cy="415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latin typeface="PingFang SC Semibold" panose="020B0400000000000000" charset="-122"/>
                <a:ea typeface="PingFang SC Semibold" panose="020B0400000000000000" charset="-122"/>
              </a:rPr>
              <a:t>Datasheet</a:t>
            </a:r>
            <a:endParaRPr lang="en-US" altLang="zh-CN" sz="2400" b="1">
              <a:latin typeface="PingFang SC Semibold" panose="020B0400000000000000" charset="-122"/>
              <a:ea typeface="PingFang SC Semibold" panose="020B0400000000000000" charset="-122"/>
            </a:endParaRPr>
          </a:p>
        </p:txBody>
      </p:sp>
      <p:pic>
        <p:nvPicPr>
          <p:cNvPr id="7" name="图片 6" descr="Logo (bruce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6335" y="506730"/>
            <a:ext cx="1603375" cy="642620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/>
        </p:nvGraphicFramePr>
        <p:xfrm>
          <a:off x="297180" y="1339215"/>
          <a:ext cx="6372225" cy="834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000"/>
                <a:gridCol w="2124075"/>
                <a:gridCol w="212392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Brand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Model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Communication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Seplos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Mason 230 / 280 / 314L / 560 / Satana / Pusung-R / DNA-105 / POLO series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Pylontech RS485 low-voltage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Seplos DIY Kits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Mason DIY kits / V3 / V4 kits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Pylontech RS485 low-voltage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JK Inverter BMS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JK PB series / JK V19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 low-voltage RS485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EEL Battery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V6 / V3 / V4 boxes with JK V19 or Seplos BMS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depends on BMS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Yixiang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V2 DIY JK BMS battery case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Pylontech RS485 low-voltage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JBD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280L / 24280B DIY kits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Pylontech RS485 low-voltage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Gobel Power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48V DIY / server rack packs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Pylontech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Docan Power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48V DIY / PACE-BMS packs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Pylon-485-V3.5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BasenGreen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Wall / floor mounted 48V packs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Pylon-485-V3.5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Fogstar Energy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5.12kWh server rack / 16.1kWh ECO / Drift 48V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Pylontech protocol; V3.5 verification required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Pylontech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US2000 / US2000V2 / US3000 / US2000C / US3000C / US5000 / US5000-B / UP5000 / UF5000 / Phantom-S / Force-L1/L2 / Pelio-L / Fidus-L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Growatt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HOPE low-voltage series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Pylontech protocol selectable; V3.5 verification required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BSLBATT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B-LFP48 Powerwall / Rack / Li-PRO / PowerLine-5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 RS485 LV-BPB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Qoltec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4.8kWh / 5.12kWh LiFePO4 ESS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 RS485 LV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Hollandia Power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Advanced Low Voltage 5kWh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Pylontech RS485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Rosen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7.2kWh WD / 9.6kWh EJ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 low-voltage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Marvel Battery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Rack / wall LiFePO4 series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Pylontech RS485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Lightwave Global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LW-LiFe 5kW / 17.5kW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 RS485 LV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7180" y="606425"/>
            <a:ext cx="4104005" cy="415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latin typeface="PingFang SC Semibold" panose="020B0400000000000000" charset="-122"/>
                <a:ea typeface="PingFang SC Semibold" panose="020B0400000000000000" charset="-122"/>
              </a:rPr>
              <a:t>Datasheet</a:t>
            </a:r>
            <a:endParaRPr lang="en-US" altLang="zh-CN" sz="2400" b="1">
              <a:latin typeface="PingFang SC Semibold" panose="020B0400000000000000" charset="-122"/>
              <a:ea typeface="PingFang SC Semibold" panose="020B0400000000000000" charset="-122"/>
            </a:endParaRPr>
          </a:p>
        </p:txBody>
      </p:sp>
      <p:pic>
        <p:nvPicPr>
          <p:cNvPr id="7" name="图片 6" descr="Logo (bruce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6335" y="506730"/>
            <a:ext cx="1603375" cy="642620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/>
        </p:nvGraphicFramePr>
        <p:xfrm>
          <a:off x="297180" y="1339215"/>
          <a:ext cx="6372225" cy="834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000"/>
                <a:gridCol w="2124075"/>
                <a:gridCol w="212392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Brand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Model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Communication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Constance Energy / CST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CST-LR-51.2-280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 RS485 LV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Dyness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A48100 / BX48100 / BX51100 / B3 / DL5.0 / DL5.0C / Powerbox Pro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protocol version verification required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PowMr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POW-LIO48 / POW-LIO51 series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Pylontech RS485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Eco-Worthy / PowerMega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PowerMega 314 V2 48V 314Ah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 RS485 LV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Power Queen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51.2V 100Ah server rack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 RS485 LV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Ingotta / Ruilida OEM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RSPB series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 RS485 LV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SJY / OEM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51.2V 300Ah floor-standing pack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RS485 / CAN, PYLON RS485 LV V3.5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13017" marR="13017" marT="13017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2684</Words>
  <Application>WPS 表格</Application>
  <PresentationFormat>宽屏</PresentationFormat>
  <Paragraphs>184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PingFang SC Semibold</vt:lpstr>
      <vt:lpstr>PingFang SC</vt:lpstr>
      <vt:lpstr>宋体</vt:lpstr>
      <vt:lpstr>汉仪书宋二KW</vt:lpstr>
      <vt:lpstr>微软雅黑</vt:lpstr>
      <vt:lpstr>汉仪旗黑</vt:lpstr>
      <vt:lpstr>宋体</vt:lpstr>
      <vt:lpstr>Arial Unicode MS</vt:lpstr>
      <vt:lpstr>苹方-简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♛</cp:lastModifiedBy>
  <cp:revision>174</cp:revision>
  <dcterms:created xsi:type="dcterms:W3CDTF">2026-05-01T05:55:51Z</dcterms:created>
  <dcterms:modified xsi:type="dcterms:W3CDTF">2026-05-01T05:55:51Z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2052-12.1.25205.25205</vt:lpwstr>
  </property>
  <property fmtid="{D5CDD505-2E9C-101B-9397-08002B2CF9AE}" pid="3" name="ICV">
    <vt:lpwstr>FA428ACCAE4605ED5E6AAF69605C2061_41</vt:lpwstr>
  </property>
</Properties>
</file>